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6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7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3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8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1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6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3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1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B1E5B-7F23-4972-B033-C050DF7AA93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DA9B2-1363-4CF1-8D31-BE3F73DC2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6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34787"/>
              </p:ext>
            </p:extLst>
          </p:nvPr>
        </p:nvGraphicFramePr>
        <p:xfrm>
          <a:off x="2135031" y="178754"/>
          <a:ext cx="8128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Friday, September 31</a:t>
                      </a:r>
                      <a:r>
                        <a:rPr lang="en-US" sz="2800" baseline="30000" dirty="0" smtClean="0"/>
                        <a:t>st </a:t>
                      </a:r>
                      <a:r>
                        <a:rPr lang="en-US" sz="2800" dirty="0" smtClean="0"/>
                        <a:t> 2021</a:t>
                      </a:r>
                    </a:p>
                    <a:p>
                      <a:pPr algn="ctr"/>
                      <a:r>
                        <a:rPr lang="en-US" sz="2800" dirty="0" smtClean="0"/>
                        <a:t>Unit</a:t>
                      </a:r>
                      <a:r>
                        <a:rPr lang="en-US" sz="2800" baseline="0" dirty="0" smtClean="0"/>
                        <a:t> 1 : The ancient Mayans</a:t>
                      </a:r>
                    </a:p>
                    <a:p>
                      <a:pPr algn="ctr"/>
                      <a:r>
                        <a:rPr lang="en-US" sz="2800" baseline="0" dirty="0" smtClean="0"/>
                        <a:t>Lesson 2 (</a:t>
                      </a:r>
                      <a:r>
                        <a:rPr lang="en-US" sz="2800" baseline="0" dirty="0" err="1" smtClean="0"/>
                        <a:t>cont</a:t>
                      </a:r>
                      <a:r>
                        <a:rPr lang="en-US" sz="2800" baseline="0" dirty="0" smtClean="0"/>
                        <a:t>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930728"/>
              </p:ext>
            </p:extLst>
          </p:nvPr>
        </p:nvGraphicFramePr>
        <p:xfrm>
          <a:off x="218942" y="1685583"/>
          <a:ext cx="1197305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6100"/>
                <a:gridCol w="5816958"/>
              </a:tblGrid>
              <a:tr h="5101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Simple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Present (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hiện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tại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đơn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II. Verb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 (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động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tư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thường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Câu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khẳng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định</a:t>
                      </a:r>
                      <a:endParaRPr lang="en-US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342900" indent="-342900">
                        <a:buAutoNum type="arabicPeriod"/>
                      </a:pPr>
                      <a:endParaRPr lang="en-US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Ex:I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often go to school by bus.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My mom likes shopping.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2.Câu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phu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̉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định</a:t>
                      </a:r>
                      <a:endParaRPr lang="en-US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Ex: I</a:t>
                      </a:r>
                      <a:r>
                        <a:rPr lang="en-US" sz="1800" b="0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not (don’t) often  go to school by bus.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b="0" i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My mom does not ( doesn’t) have a car.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b="1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b="0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b="1" i="1" kern="1200" baseline="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Câu</a:t>
                      </a:r>
                      <a:r>
                        <a:rPr lang="en-US" sz="1800" b="1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kern="1200" baseline="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</a:t>
                      </a:r>
                      <a:r>
                        <a:rPr lang="en-US" sz="1800" b="1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kern="1200" baseline="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vấn</a:t>
                      </a:r>
                      <a:r>
                        <a:rPr lang="en-US" sz="1800" b="1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endParaRPr lang="en-US" sz="1800" b="0" i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US" sz="1800" b="0" i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Ex: Do you like apples? Yes, I do./No, I don’t.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   Does your mom like cooking? Yes, she does./ No, she doesn’t.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Simple Past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( quá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khư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đơn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II. Verb  (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động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tư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thường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)</a:t>
                      </a:r>
                    </a:p>
                    <a:p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1.Câu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khẳng</a:t>
                      </a: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định</a:t>
                      </a:r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US" dirty="0" smtClean="0"/>
                        <a:t>Ex: come /came</a:t>
                      </a:r>
                      <a:r>
                        <a:rPr lang="en-US" baseline="0" dirty="0" smtClean="0"/>
                        <a:t> : </a:t>
                      </a:r>
                      <a:r>
                        <a:rPr lang="en-US" baseline="0" dirty="0" err="1" smtClean="0"/>
                        <a:t>đi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baseline="0" dirty="0" err="1" smtClean="0"/>
                        <a:t>đa</a:t>
                      </a:r>
                      <a:r>
                        <a:rPr lang="en-US" baseline="0" dirty="0" smtClean="0"/>
                        <a:t>̃ </a:t>
                      </a:r>
                      <a:r>
                        <a:rPr lang="en-US" baseline="0" dirty="0" err="1" smtClean="0"/>
                        <a:t>đi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Play / played : </a:t>
                      </a:r>
                      <a:r>
                        <a:rPr lang="en-US" baseline="0" dirty="0" err="1" smtClean="0"/>
                        <a:t>chơi</a:t>
                      </a:r>
                      <a:r>
                        <a:rPr lang="en-US" baseline="0" dirty="0" smtClean="0"/>
                        <a:t>/ </a:t>
                      </a:r>
                      <a:r>
                        <a:rPr lang="en-US" baseline="0" dirty="0" err="1" smtClean="0"/>
                        <a:t>đa</a:t>
                      </a:r>
                      <a:r>
                        <a:rPr lang="en-US" baseline="0" dirty="0" smtClean="0"/>
                        <a:t>̃ </a:t>
                      </a:r>
                      <a:r>
                        <a:rPr lang="en-US" baseline="0" dirty="0" err="1" smtClean="0"/>
                        <a:t>chơi</a:t>
                      </a:r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Ex: She came back last Friday.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They played</a:t>
                      </a:r>
                      <a:r>
                        <a:rPr lang="en-US" sz="1800" b="0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soccer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last week.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2.Câu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phủ</a:t>
                      </a: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định</a:t>
                      </a:r>
                      <a:endParaRPr lang="en-US" sz="1800" b="0" i="0" kern="1200" dirty="0" smtClean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Ex:She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didn't come back last Friday.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3.Câu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</a:t>
                      </a: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vấn</a:t>
                      </a: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sz="1800" b="1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Ex: Did she come back? Yes, she did./ No,</a:t>
                      </a:r>
                      <a:r>
                        <a:rPr lang="en-US" sz="1800" b="1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she did not.</a:t>
                      </a:r>
                      <a:endParaRPr lang="en-US" sz="1800" b="1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1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950915"/>
              </p:ext>
            </p:extLst>
          </p:nvPr>
        </p:nvGraphicFramePr>
        <p:xfrm>
          <a:off x="8239617" y="2454712"/>
          <a:ext cx="226954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544"/>
              </a:tblGrid>
              <a:tr h="297764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+ V-</a:t>
                      </a:r>
                      <a:r>
                        <a:rPr lang="en-US" sz="1800" b="1" i="0" kern="120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1800" b="1" i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/P2 (+ O)</a:t>
                      </a:r>
                      <a:endParaRPr lang="en-US" sz="1800" b="0" i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56664"/>
              </p:ext>
            </p:extLst>
          </p:nvPr>
        </p:nvGraphicFramePr>
        <p:xfrm>
          <a:off x="7904765" y="4119689"/>
          <a:ext cx="30422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22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S + did not/didn't + V (+ O)</a:t>
                      </a:r>
                      <a:endParaRPr lang="en-US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673591"/>
              </p:ext>
            </p:extLst>
          </p:nvPr>
        </p:nvGraphicFramePr>
        <p:xfrm>
          <a:off x="7879007" y="4969694"/>
          <a:ext cx="18702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02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Did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+ S + V…?</a:t>
                      </a:r>
                      <a:endParaRPr lang="en-US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041102"/>
              </p:ext>
            </p:extLst>
          </p:nvPr>
        </p:nvGraphicFramePr>
        <p:xfrm>
          <a:off x="241838" y="2612860"/>
          <a:ext cx="5669566" cy="658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9566"/>
              </a:tblGrid>
              <a:tr h="658374">
                <a:tc>
                  <a:txBody>
                    <a:bodyPr/>
                    <a:lstStyle/>
                    <a:p>
                      <a:r>
                        <a:rPr lang="vi-VN" sz="1800" b="0" i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I/ We/ You/ They/ Danh từ số nhiều + V(nguyên thể)</a:t>
                      </a:r>
                    </a:p>
                    <a:p>
                      <a:r>
                        <a:rPr lang="en-US" sz="1800" b="0" i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1800" b="0" i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He/ She/ It/ Danh từ số ít/  + V(s/es)</a:t>
                      </a:r>
                      <a:endParaRPr lang="en-US" sz="1800" b="0" i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894166"/>
              </p:ext>
            </p:extLst>
          </p:nvPr>
        </p:nvGraphicFramePr>
        <p:xfrm>
          <a:off x="396383" y="4261356"/>
          <a:ext cx="5888507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85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I/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You/ We/They/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dtư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sô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nhiều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don’t  V(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nguyên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mẫu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)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He/She/It/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dtư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sô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ít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 doesn’t +V (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nguyên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mẫu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837029"/>
              </p:ext>
            </p:extLst>
          </p:nvPr>
        </p:nvGraphicFramePr>
        <p:xfrm>
          <a:off x="1838816" y="5613637"/>
          <a:ext cx="4510467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4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Do I/you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/We/They/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dtư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sô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nhiều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+  V(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ngmẫu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)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Does he/she/it/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dtư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sô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ít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+ V(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ngmẫu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273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666739"/>
              </p:ext>
            </p:extLst>
          </p:nvPr>
        </p:nvGraphicFramePr>
        <p:xfrm>
          <a:off x="347730" y="513606"/>
          <a:ext cx="11973058" cy="6247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6100"/>
                <a:gridCol w="5816958"/>
              </a:tblGrid>
              <a:tr h="6247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Simple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Present (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hiện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tại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đơn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II. Verb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 (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động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tư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thường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Câu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khẳng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định</a:t>
                      </a:r>
                      <a:endParaRPr lang="en-US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baseline="0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Ex:I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often go to school by bus.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My mom likes shopping.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2.Câu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phu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̉ </a:t>
                      </a:r>
                      <a:r>
                        <a:rPr lang="en-US" baseline="0" dirty="0" err="1" smtClean="0">
                          <a:solidFill>
                            <a:srgbClr val="7030A0"/>
                          </a:solidFill>
                        </a:rPr>
                        <a:t>định</a:t>
                      </a:r>
                      <a:endParaRPr lang="en-US" baseline="0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Ex: I</a:t>
                      </a:r>
                      <a:r>
                        <a:rPr lang="en-US" sz="1800" b="0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not (don’t) often  go to school by bus.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b="0" i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My mom does not ( doesn’t) have a car.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b="1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b="0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b="1" i="1" kern="1200" baseline="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Câu</a:t>
                      </a:r>
                      <a:r>
                        <a:rPr lang="en-US" sz="1800" b="1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kern="1200" baseline="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</a:t>
                      </a:r>
                      <a:r>
                        <a:rPr lang="en-US" sz="1800" b="1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kern="1200" baseline="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vấn</a:t>
                      </a:r>
                      <a:r>
                        <a:rPr lang="en-US" sz="1800" b="1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endParaRPr lang="en-US" sz="1800" b="0" i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US" sz="1800" b="0" i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US" sz="1800" b="0" i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en-US" sz="1800" b="0" i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Ex: Do you like apples? Yes, I do./No, I don’t.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   Does your mom like cooking? Yes, she does./ No, she doesn’t.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Simple Past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( quá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khư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đơn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II. Verb  (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động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tư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rgbClr val="FFC000"/>
                          </a:solidFill>
                        </a:rPr>
                        <a:t>thường</a:t>
                      </a:r>
                      <a:r>
                        <a:rPr lang="en-US" baseline="0" dirty="0" smtClean="0">
                          <a:solidFill>
                            <a:srgbClr val="FFC000"/>
                          </a:solidFill>
                        </a:rPr>
                        <a:t>)</a:t>
                      </a:r>
                    </a:p>
                    <a:p>
                      <a:endParaRPr lang="en-US" baseline="0" dirty="0" smtClean="0">
                        <a:solidFill>
                          <a:srgbClr val="FFC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1.Câu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khẳng</a:t>
                      </a: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định</a:t>
                      </a:r>
                      <a:endParaRPr lang="en-US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US" dirty="0" smtClean="0"/>
                        <a:t>Ex: come /came</a:t>
                      </a:r>
                      <a:r>
                        <a:rPr lang="en-US" baseline="0" dirty="0" smtClean="0"/>
                        <a:t> : </a:t>
                      </a:r>
                      <a:r>
                        <a:rPr lang="en-US" baseline="0" dirty="0" err="1" smtClean="0"/>
                        <a:t>đi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baseline="0" dirty="0" err="1" smtClean="0"/>
                        <a:t>đa</a:t>
                      </a:r>
                      <a:r>
                        <a:rPr lang="en-US" baseline="0" dirty="0" smtClean="0"/>
                        <a:t>̃ </a:t>
                      </a:r>
                      <a:r>
                        <a:rPr lang="en-US" baseline="0" dirty="0" err="1" smtClean="0"/>
                        <a:t>đi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Play / played : </a:t>
                      </a:r>
                      <a:r>
                        <a:rPr lang="en-US" baseline="0" dirty="0" err="1" smtClean="0"/>
                        <a:t>chơi</a:t>
                      </a:r>
                      <a:r>
                        <a:rPr lang="en-US" baseline="0" dirty="0" smtClean="0"/>
                        <a:t>/ </a:t>
                      </a:r>
                      <a:r>
                        <a:rPr lang="en-US" baseline="0" dirty="0" err="1" smtClean="0"/>
                        <a:t>đa</a:t>
                      </a:r>
                      <a:r>
                        <a:rPr lang="en-US" baseline="0" dirty="0" smtClean="0"/>
                        <a:t>̃ </a:t>
                      </a:r>
                      <a:r>
                        <a:rPr lang="en-US" baseline="0" dirty="0" err="1" smtClean="0"/>
                        <a:t>chơi</a:t>
                      </a:r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Ex: She came back last Friday.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They played</a:t>
                      </a:r>
                      <a:r>
                        <a:rPr lang="en-US" sz="1800" b="0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soccer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last week.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2.Câu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phủ</a:t>
                      </a: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định</a:t>
                      </a:r>
                      <a:endParaRPr lang="en-US" sz="1800" b="0" i="0" kern="1200" dirty="0" smtClean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Ex:She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didn't come back last Friday.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800" b="0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3.Câu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</a:t>
                      </a: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vấn</a:t>
                      </a: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sz="1800" b="1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Ex: Did she come back? Yes, she did./ No,</a:t>
                      </a:r>
                      <a:r>
                        <a:rPr lang="en-US" sz="1800" b="1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she did not.</a:t>
                      </a:r>
                      <a:endParaRPr lang="en-US" sz="1800" b="1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1" i="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830511"/>
              </p:ext>
            </p:extLst>
          </p:nvPr>
        </p:nvGraphicFramePr>
        <p:xfrm>
          <a:off x="8200981" y="3862110"/>
          <a:ext cx="162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Did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+ S + V…?</a:t>
                      </a:r>
                      <a:endParaRPr lang="en-US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734244"/>
              </p:ext>
            </p:extLst>
          </p:nvPr>
        </p:nvGraphicFramePr>
        <p:xfrm>
          <a:off x="8288986" y="2906928"/>
          <a:ext cx="29156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63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+ did not/didn't + V (+ O)</a:t>
                      </a:r>
                      <a:endParaRPr lang="en-US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61328"/>
              </p:ext>
            </p:extLst>
          </p:nvPr>
        </p:nvGraphicFramePr>
        <p:xfrm>
          <a:off x="8415630" y="1294923"/>
          <a:ext cx="23511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11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+ V2/</a:t>
                      </a:r>
                      <a:r>
                        <a:rPr lang="en-US" sz="1800" b="1" i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V_ed</a:t>
                      </a:r>
                      <a:endParaRPr lang="en-US" sz="1800" b="0" i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237709"/>
              </p:ext>
            </p:extLst>
          </p:nvPr>
        </p:nvGraphicFramePr>
        <p:xfrm>
          <a:off x="634641" y="4821586"/>
          <a:ext cx="4980547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05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Do I/you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/We/They/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dtư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sô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nhiều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+  V(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ngmẫu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)…?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Does he/she/it/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dtư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sô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ít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+ V(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ngmẫu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)…?</a:t>
                      </a:r>
                      <a:endParaRPr lang="en-US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541125"/>
              </p:ext>
            </p:extLst>
          </p:nvPr>
        </p:nvGraphicFramePr>
        <p:xfrm>
          <a:off x="542344" y="3055035"/>
          <a:ext cx="585845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84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I/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You/ We/They/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dtư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sô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nhiều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don’t  V(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nguyên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mẫu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)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He/She/It/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dtư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̀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sô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́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ít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 doesn’t +V (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nguyên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mẫu</a:t>
                      </a:r>
                      <a:r>
                        <a:rPr lang="en-US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415659"/>
              </p:ext>
            </p:extLst>
          </p:nvPr>
        </p:nvGraphicFramePr>
        <p:xfrm>
          <a:off x="566670" y="1455909"/>
          <a:ext cx="5821251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1251"/>
              </a:tblGrid>
              <a:tr h="370840">
                <a:tc>
                  <a:txBody>
                    <a:bodyPr/>
                    <a:lstStyle/>
                    <a:p>
                      <a:r>
                        <a:rPr lang="vi-VN" sz="1800" b="0" i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I/ We/ You/ They/ Danh từ số nhiều + V(nguyên thể)</a:t>
                      </a:r>
                    </a:p>
                    <a:p>
                      <a:r>
                        <a:rPr lang="en-US" sz="1800" b="0" i="0" kern="12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1800" b="0" i="0" kern="1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He/ She/ It/ Danh từ số ít/  + V(s/es)</a:t>
                      </a:r>
                      <a:endParaRPr lang="en-US" sz="1800" b="0" i="0" kern="12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82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.loigiaihay.com/picture/2018/0304/hinh-20f-f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57" y="550459"/>
            <a:ext cx="1041798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g.loigiaihay.com/picture/2018/0304/hinh-21f-f-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46" y="2995775"/>
            <a:ext cx="4326273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9967" y="4631466"/>
            <a:ext cx="73785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1. Did the people in the picture live in a house? </a:t>
            </a:r>
            <a:r>
              <a:rPr lang="en-US" b="0" i="0" u="sng" dirty="0" smtClean="0">
                <a:solidFill>
                  <a:srgbClr val="000000"/>
                </a:solidFill>
                <a:effectLst/>
                <a:latin typeface="OpenSans"/>
              </a:rPr>
              <a:t>Yes, they did.</a:t>
            </a:r>
            <a:endParaRPr lang="en-US" b="0" i="0" dirty="0" smtClean="0">
              <a:solidFill>
                <a:srgbClr val="000000"/>
              </a:solidFill>
              <a:effectLst/>
              <a:latin typeface="OpenSans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2. Did the woman cook in the kitchen?____________</a:t>
            </a: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3. Did the man work in the fields? ______________</a:t>
            </a: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4. Did the children watch TV?________________</a:t>
            </a: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5. Did the boy help his dad?______________</a:t>
            </a: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6. Did the girl play computer games?__________</a:t>
            </a:r>
          </a:p>
        </p:txBody>
      </p:sp>
    </p:spTree>
    <p:extLst>
      <p:ext uri="{BB962C8B-B14F-4D97-AF65-F5344CB8AC3E}">
        <p14:creationId xmlns:p14="http://schemas.microsoft.com/office/powerpoint/2010/main" val="302726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3587" y="197607"/>
            <a:ext cx="2018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000000"/>
                </a:solidFill>
                <a:effectLst/>
                <a:latin typeface="OpenSansBold"/>
              </a:rPr>
              <a:t> Read and circle.</a:t>
            </a:r>
            <a:endParaRPr lang="en-US" dirty="0"/>
          </a:p>
        </p:txBody>
      </p:sp>
      <p:pic>
        <p:nvPicPr>
          <p:cNvPr id="2050" name="Picture 2" descr="https://img.loigiaihay.com/picture/2018/0304/hinh-22f-f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87" y="557885"/>
            <a:ext cx="3386115" cy="1267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155583" y="145598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1. Ly 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OpenSans"/>
              </a:rPr>
              <a:t>finished/ didn't finish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her homework last night.</a:t>
            </a:r>
            <a:endParaRPr lang="en-US" dirty="0"/>
          </a:p>
        </p:txBody>
      </p:sp>
      <p:pic>
        <p:nvPicPr>
          <p:cNvPr id="2052" name="Picture 4" descr="https://img.loigiaihay.com/picture/2018/0304/hinh-23f-f-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63" y="2055622"/>
            <a:ext cx="3290639" cy="146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img.loigiaihay.com/picture/2018/0304/hinh-24f-f-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96" y="3748221"/>
            <a:ext cx="3270206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img.loigiaihay.com/picture/2018/0304/hinh-25f-f-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96" y="5211963"/>
            <a:ext cx="3290639" cy="1349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155583" y="260210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2. Dad 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OpenSans"/>
              </a:rPr>
              <a:t>started/ didn't started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reading a book yesterday.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55583" y="42263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3. The children 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OpenSans"/>
              </a:rPr>
              <a:t>hated / didn't hate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the cake.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55583" y="5665906"/>
            <a:ext cx="3881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4. He 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OpenSansBold"/>
              </a:rPr>
              <a:t>loved / didn't love 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OpenSans"/>
              </a:rPr>
              <a:t>the dinner.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457</Words>
  <Application>Microsoft Office PowerPoint</Application>
  <PresentationFormat>Widescreen</PresentationFormat>
  <Paragraphs>102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OpenSans</vt:lpstr>
      <vt:lpstr>OpenSansBold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8</cp:revision>
  <dcterms:created xsi:type="dcterms:W3CDTF">2021-09-27T03:15:25Z</dcterms:created>
  <dcterms:modified xsi:type="dcterms:W3CDTF">2021-09-26T15:38:32Z</dcterms:modified>
</cp:coreProperties>
</file>